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7" r:id="rId3"/>
    <p:sldId id="258" r:id="rId4"/>
    <p:sldId id="260" r:id="rId5"/>
    <p:sldId id="259" r:id="rId6"/>
    <p:sldId id="261" r:id="rId7"/>
    <p:sldId id="262" r:id="rId8"/>
    <p:sldId id="263" r:id="rId9"/>
    <p:sldId id="265" r:id="rId10"/>
    <p:sldId id="266" r:id="rId11"/>
    <p:sldId id="264" r:id="rId12"/>
    <p:sldId id="269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93"/>
    <p:restoredTop sz="94671"/>
  </p:normalViewPr>
  <p:slideViewPr>
    <p:cSldViewPr snapToGrid="0" snapToObjects="1">
      <p:cViewPr varScale="1">
        <p:scale>
          <a:sx n="104" d="100"/>
          <a:sy n="104" d="100"/>
        </p:scale>
        <p:origin x="8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5BA9D-7B25-A348-858D-F2CB3997581A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64D8B-7788-BC47-ADFB-D5F16D9B1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52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Column-oriented storage organization, which increases performance of sequential record access at the expense of common transactional operations such as single record retrieval, updates, and deletes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64D8B-7788-BC47-ADFB-D5F16D9B19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10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36AFA-5CF7-CF4D-A5A8-D15F899D1D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EB12A7-3ACB-7A49-A827-5B10B131C5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06478-E22E-604B-9E22-426838B81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7FE7-6D44-7243-AA84-7277E812785F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1B0E72-E0A8-1A4B-A438-0DB96A9BD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DEF2F-417A-F84C-AFEA-468859813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4C8F9-A10F-994B-8A4D-62C0EB251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57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B3B6F-88B2-0E4C-88CA-21AB2642A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4B80EC-6DA0-6041-812B-05A3911AC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57BB0-1ED8-8140-9231-C492BA222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7FE7-6D44-7243-AA84-7277E812785F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E4143-8EEC-9A4D-A84F-A9D69F73F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9137D-CF63-5641-A496-31CCCADF7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4C8F9-A10F-994B-8A4D-62C0EB251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77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D1B5F8-758B-074C-9FF9-596D9B144B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BB008B-E9F5-EF42-88EE-457CCA8B6D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B0760-E7AC-BB45-967A-57D00C62B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7FE7-6D44-7243-AA84-7277E812785F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EC405-CC1B-7448-A972-F6E54688D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96E79-4DC8-534B-BD67-D568F9466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4C8F9-A10F-994B-8A4D-62C0EB251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26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04FE1-88EF-7848-9805-A5AC7A730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7D337-1C12-874B-87A0-80ACDA87B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F5C45-05BB-2640-82F7-B3071A8C9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7FE7-6D44-7243-AA84-7277E812785F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AED24-A216-EC47-A73A-A89251A4E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DCB5A-0C48-C64C-A0A7-6CB5D9D73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4C8F9-A10F-994B-8A4D-62C0EB251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460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22C91-DFE9-B048-B1D5-9491F102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4C180-7E09-EA4C-8A4D-8904E585F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E2DDD-910B-394D-BAB4-1143B90B8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7FE7-6D44-7243-AA84-7277E812785F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3057F-AE90-2045-9501-EA99DC06F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8E837-67D5-D143-95FE-9B72B61C5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4C8F9-A10F-994B-8A4D-62C0EB251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787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365B6-D310-E64B-9C5F-0F42EAFA5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987B2-98DF-E640-A0D9-6F1A862C8A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9420-BB42-0F41-99BE-E2CDCCAE0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04ABCF-C36E-9042-B0B0-B15BBF705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7FE7-6D44-7243-AA84-7277E812785F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74C15D-6324-1C44-BD64-096836AC0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61C282-1B43-EA44-9439-25516E04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4C8F9-A10F-994B-8A4D-62C0EB251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626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5AAF3-97AF-A84D-B5EF-3FD92D45E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12C68-7262-B147-AC4C-0BEEE8B0C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DB009-0FE0-E342-81F9-6FD0DE39D2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5CF205-07CD-8A45-B03A-036424D973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2AD9A1-956E-5546-943A-8C4CD6C351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38EF20-0F60-984E-8AEF-F1E97CBC7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7FE7-6D44-7243-AA84-7277E812785F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6F7491-6F61-5B48-B019-559748E26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494880-2645-0848-9828-C30981469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4C8F9-A10F-994B-8A4D-62C0EB251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98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31CA-7AC2-4643-ABF9-041A59CA6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2D4318-627E-B54A-885D-06C07452B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7FE7-6D44-7243-AA84-7277E812785F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971CC3-5E8E-C144-9B3D-14CB20394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D5B49-2F2C-BC49-9F51-CC96297CE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4C8F9-A10F-994B-8A4D-62C0EB251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83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30EB3A-A5EE-E044-9CAB-3F976AB91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7FE7-6D44-7243-AA84-7277E812785F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4EF5D2-3CAE-A741-9B6F-FDEDD7668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48348-9755-DF49-B547-06843D96F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4C8F9-A10F-994B-8A4D-62C0EB251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519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2788E-8560-FF46-9BFF-AA9D89349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A13E4-F404-EC40-8BA6-CD121CF2F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FB4E82-7A2B-AC45-8DE6-1B1899E141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159933-9CE5-5F4B-9C06-1FDF4DE96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7FE7-6D44-7243-AA84-7277E812785F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7B30A6-D75B-744E-BEDE-5D06B1466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420428-221D-7643-BA4A-EFF3AAADB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4C8F9-A10F-994B-8A4D-62C0EB251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99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3A44-E196-7F42-BD33-FC1E2EAFA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26ECC6-348E-D845-A897-79571B4294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67E89D-EBF4-AD45-9A25-A9678354BE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FDFFC9-F4F2-1B4C-8636-B23A77F97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7FE7-6D44-7243-AA84-7277E812785F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A8BF8E-40B0-714E-909E-2BCE8CBE1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570444-8222-2A48-B911-2C4BC9E82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4C8F9-A10F-994B-8A4D-62C0EB251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778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35D569-D4D7-8041-861C-F9F95E9D6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5E0E9-1B4B-C54A-91AA-2FF7A5B67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97BFA-C1B6-A74A-B934-A6472E7706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F7FE7-6D44-7243-AA84-7277E812785F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522AF-9E8E-9F4B-B3BE-CB9F11E33A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46B0E-77C9-F546-A6AB-F2EF3A524B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4C8F9-A10F-994B-8A4D-62C0EB251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536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gogos/big_data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eng.uber.com/hoodie/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g.uber.com/hoodie/" TargetMode="External"/><Relationship Id="rId2" Type="http://schemas.openxmlformats.org/officeDocument/2006/relationships/hyperlink" Target="https://eng.uber.com/uber-big-data-platfor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DD2B3-8E75-F34C-997A-88E868B8A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Uber &amp; Big Data </a:t>
            </a:r>
            <a:br>
              <a:rPr lang="en-US" dirty="0"/>
            </a:br>
            <a:r>
              <a:rPr lang="en-US" dirty="0"/>
              <a:t>a case study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D9CBE6-A842-604B-832C-F10AA93EFE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</a:p>
          <a:p>
            <a:r>
              <a:rPr lang="en-US" dirty="0">
                <a:hlinkClick r:id="rId2"/>
              </a:rPr>
              <a:t>https://github.com/chgogos/big_data</a:t>
            </a:r>
            <a:endParaRPr lang="en-US" dirty="0"/>
          </a:p>
          <a:p>
            <a:r>
              <a:rPr lang="en-US" dirty="0"/>
              <a:t>23/10/2018</a:t>
            </a:r>
            <a:r>
              <a:rPr lang="el-G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5212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A359B-5F87-5B45-9ED2-0F3A4B6B5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Hudi</a:t>
            </a:r>
            <a:r>
              <a:rPr lang="en-US" dirty="0"/>
              <a:t> (Hadoop </a:t>
            </a:r>
            <a:r>
              <a:rPr lang="en-US" dirty="0" err="1"/>
              <a:t>Upserts</a:t>
            </a:r>
            <a:r>
              <a:rPr lang="en-US" dirty="0"/>
              <a:t> </a:t>
            </a:r>
            <a:r>
              <a:rPr lang="en-US" dirty="0" err="1"/>
              <a:t>anD</a:t>
            </a:r>
            <a:r>
              <a:rPr lang="en-US" dirty="0"/>
              <a:t> Incremental)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213DD-42F0-6444-BFD2-67E02789A6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Developed by Uber engineering in order to support Generation 3</a:t>
            </a:r>
          </a:p>
          <a:p>
            <a:r>
              <a:rPr lang="en-US" dirty="0"/>
              <a:t>Open source Spark library that provides an abstraction layer on top of HDFS and Parquet to support the required update and delete operations</a:t>
            </a:r>
          </a:p>
          <a:p>
            <a:r>
              <a:rPr lang="en-US" dirty="0"/>
              <a:t>Allows data users to incrementally pull out only changed data</a:t>
            </a:r>
          </a:p>
          <a:p>
            <a:pPr lvl="1"/>
            <a:r>
              <a:rPr lang="en-US" dirty="0"/>
              <a:t>Data users pass on their last checkpoint timestamp and retrieve all the records that have been updated since (without scanning the entire source table)</a:t>
            </a:r>
          </a:p>
          <a:p>
            <a:pPr lvl="1"/>
            <a:r>
              <a:rPr lang="en-US" dirty="0"/>
              <a:t>Snapshot-based ingestion of raw data to an incremental ingestion model</a:t>
            </a:r>
            <a:r>
              <a:rPr lang="en-US" dirty="0">
                <a:sym typeface="Wingdings" pitchFamily="2" charset="2"/>
              </a:rPr>
              <a:t>:</a:t>
            </a:r>
            <a:br>
              <a:rPr lang="en-US" dirty="0">
                <a:sym typeface="Wingdings" pitchFamily="2" charset="2"/>
              </a:rPr>
            </a:br>
            <a:r>
              <a:rPr lang="en-US" dirty="0"/>
              <a:t>data latency 24 hours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&lt; 1 hour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65D99D-82FD-9545-9ACF-6F29BF8C9D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https://eng.uber.com/hoodie/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0827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8ADE-51CC-D545-AF1B-7F5E019F2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 3 (2017 – present)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CF502-4B84-0249-A22A-6EE32AB7B9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Ingestion Spark jobs run every 10-15 minutes, providing a 30-minute raw data latency in Hadoop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2DC3F03E-16AC-D94F-9FD4-95E5DCCCA3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523" t="6774" r="2163"/>
          <a:stretch/>
        </p:blipFill>
        <p:spPr>
          <a:xfrm>
            <a:off x="6172200" y="2176559"/>
            <a:ext cx="6019800" cy="32034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ED287F-C974-6340-A487-15443F2F9C5D}"/>
              </a:ext>
            </a:extLst>
          </p:cNvPr>
          <p:cNvSpPr/>
          <p:nvPr/>
        </p:nvSpPr>
        <p:spPr>
          <a:xfrm>
            <a:off x="1292168" y="4001294"/>
            <a:ext cx="35466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222222"/>
                </a:solidFill>
                <a:effectLst/>
                <a:latin typeface="UberMoveText-Regular"/>
              </a:rPr>
              <a:t>100 PB data in Hadoop</a:t>
            </a:r>
          </a:p>
          <a:p>
            <a:pPr algn="ctr"/>
            <a:r>
              <a:rPr lang="en-US" b="0" i="0" dirty="0">
                <a:solidFill>
                  <a:srgbClr val="222222"/>
                </a:solidFill>
                <a:effectLst/>
                <a:latin typeface="UberMoveText-Regular"/>
              </a:rPr>
              <a:t>100,000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UberMoveText-Regular"/>
              </a:rPr>
              <a:t>vcores</a:t>
            </a:r>
            <a:r>
              <a:rPr lang="en-US" b="0" i="0" dirty="0">
                <a:solidFill>
                  <a:srgbClr val="222222"/>
                </a:solidFill>
                <a:effectLst/>
                <a:latin typeface="UberMoveText-Regular"/>
              </a:rPr>
              <a:t> </a:t>
            </a:r>
          </a:p>
          <a:p>
            <a:pPr algn="ctr"/>
            <a:r>
              <a:rPr lang="en-US" b="0" i="0" dirty="0">
                <a:solidFill>
                  <a:srgbClr val="222222"/>
                </a:solidFill>
                <a:effectLst/>
                <a:latin typeface="UberMoveText-Regular"/>
              </a:rPr>
              <a:t>~ 100,000 Presto queries / day </a:t>
            </a:r>
          </a:p>
          <a:p>
            <a:pPr algn="ctr"/>
            <a:r>
              <a:rPr lang="en-US" dirty="0">
                <a:solidFill>
                  <a:srgbClr val="222222"/>
                </a:solidFill>
                <a:latin typeface="UberMoveText-Regular"/>
              </a:rPr>
              <a:t>~ 10,000 Spark jobs / day</a:t>
            </a:r>
          </a:p>
          <a:p>
            <a:pPr algn="ctr"/>
            <a:r>
              <a:rPr lang="en-US" dirty="0">
                <a:solidFill>
                  <a:srgbClr val="222222"/>
                </a:solidFill>
                <a:latin typeface="UberMoveText-Regular"/>
              </a:rPr>
              <a:t>~ 20,000 Hive queries / 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734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3CE8A-7E25-164F-B245-29CAD9A52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 4 (future work)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FFB9D-F655-1245-89F9-844BC1DBE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Improved data quality through semantic checks</a:t>
            </a:r>
          </a:p>
          <a:p>
            <a:r>
              <a:rPr lang="en-US" dirty="0"/>
              <a:t>Improved data latency (5 minutes)</a:t>
            </a:r>
          </a:p>
          <a:p>
            <a:r>
              <a:rPr lang="en-US" dirty="0"/>
              <a:t>New version of </a:t>
            </a:r>
            <a:r>
              <a:rPr lang="en-US" dirty="0" err="1"/>
              <a:t>Hudi</a:t>
            </a:r>
            <a:endParaRPr lang="en-US" dirty="0"/>
          </a:p>
          <a:p>
            <a:pPr lvl="1"/>
            <a:r>
              <a:rPr lang="en-US" dirty="0"/>
              <a:t>Generate larger parquet files (1GB vs 128MB)</a:t>
            </a:r>
          </a:p>
          <a:p>
            <a:pPr lvl="1"/>
            <a:r>
              <a:rPr lang="en-US" dirty="0"/>
              <a:t>Improve management of updates on parquet files through deltas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991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17A18-F870-824F-B340-E1A1986A0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7B94F-5D49-9448-A3C0-E700FB0E7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https://eng.uber.com/</a:t>
            </a:r>
          </a:p>
          <a:p>
            <a:r>
              <a:rPr lang="en-US" dirty="0">
                <a:hlinkClick r:id="rId2"/>
              </a:rPr>
              <a:t>https://eng.uber.com/uber-big-data-platform/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https://eng.uber.com/hoodie/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3274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299B5-90F2-E448-80D6-2406043FF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Uber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1FEA74-F893-124E-AC69-7BE720FFC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92500"/>
          </a:bodyPr>
          <a:lstStyle/>
          <a:p>
            <a:r>
              <a:rPr lang="en-US"/>
              <a:t>Founded at 2009 by Travis Kalanick and Garrett Camp</a:t>
            </a:r>
          </a:p>
          <a:p>
            <a:r>
              <a:rPr lang="en-US"/>
              <a:t>Peer to peer ridesharing, taxi cab, food delivery, bicycle sharing</a:t>
            </a:r>
          </a:p>
          <a:p>
            <a:r>
              <a:rPr lang="en-US"/>
              <a:t>Uber's services and mobile app officially launched in San Francisco in 2011 </a:t>
            </a:r>
          </a:p>
          <a:p>
            <a:r>
              <a:rPr lang="en-US"/>
              <a:t>Operations in 785 metropolitan areas worldwide (Sept. 2018)</a:t>
            </a:r>
          </a:p>
          <a:p>
            <a:r>
              <a:rPr lang="en-US"/>
              <a:t>12000+ employees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43126B-21F3-D749-B673-DD63FAC0F1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43969"/>
            <a:ext cx="51816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383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A087-81E8-9D4B-8A95-4B6BE5983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 0 (prior to 2014)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42317-11EA-F947-AEBD-9C8F9EAC87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 size = few terabytes</a:t>
            </a:r>
          </a:p>
          <a:p>
            <a:r>
              <a:rPr lang="en-US" dirty="0"/>
              <a:t>latency &lt; 1 min</a:t>
            </a:r>
          </a:p>
          <a:p>
            <a:r>
              <a:rPr lang="en-US" dirty="0"/>
              <a:t>Online Transaction Processing (OLTP) databases</a:t>
            </a:r>
          </a:p>
          <a:p>
            <a:pPr lvl="1"/>
            <a:r>
              <a:rPr lang="en-US" dirty="0"/>
              <a:t>MySQL</a:t>
            </a:r>
          </a:p>
          <a:p>
            <a:pPr lvl="1"/>
            <a:r>
              <a:rPr lang="en-US" dirty="0"/>
              <a:t>PostgreSQL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A556C2-D6F6-744E-AB36-90BE096143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84397"/>
            <a:ext cx="5181600" cy="343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56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38517-47C0-A643-A581-7C5304E01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DCCD2-BC95-F249-9456-667FAA461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City operations teams (thousands of users)</a:t>
            </a:r>
            <a:br>
              <a:rPr lang="en-US" b="1" dirty="0"/>
            </a:br>
            <a:r>
              <a:rPr lang="en-US" sz="2400" dirty="0"/>
              <a:t>On-the-ground crews that manage and scale Uber’s transportation network in each market. Access data on a regular basis to respond to driver-and-rider-specific issues</a:t>
            </a:r>
            <a:endParaRPr lang="en-US" b="1" dirty="0"/>
          </a:p>
          <a:p>
            <a:r>
              <a:rPr lang="en-US" b="1" dirty="0"/>
              <a:t>Data scientists and analysts (hundreds of users)</a:t>
            </a:r>
            <a:br>
              <a:rPr lang="en-US" b="1" dirty="0"/>
            </a:br>
            <a:r>
              <a:rPr lang="en-US" sz="2400" dirty="0"/>
              <a:t>Analysts and scientists spread across different functional groups that need data to help deliver high level transportation and delivery experiences to the users (e.g. forecasting rider demand)</a:t>
            </a:r>
            <a:endParaRPr lang="en-US" dirty="0"/>
          </a:p>
          <a:p>
            <a:r>
              <a:rPr lang="en-US" b="1" dirty="0"/>
              <a:t>Engineering teams (hundreds of users)</a:t>
            </a:r>
            <a:br>
              <a:rPr lang="en-US" b="1" dirty="0"/>
            </a:br>
            <a:r>
              <a:rPr lang="en-US" sz="2400" dirty="0"/>
              <a:t>Engineers focused on building automated data applications, such as Fraud Detection and Driver Onboarding platforms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500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92A0F-0A92-6E46-ABF3-DFF08A74D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 1 (2014-2015)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1B2A1-A417-3143-82BE-F30BDF9C5D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Vertica: data warehouse software (column oriented)</a:t>
            </a:r>
          </a:p>
          <a:p>
            <a:r>
              <a:rPr lang="en-US" dirty="0"/>
              <a:t>Extract Transform Load (ETL)</a:t>
            </a:r>
          </a:p>
          <a:p>
            <a:pPr lvl="1"/>
            <a:r>
              <a:rPr lang="en-US" dirty="0"/>
              <a:t>AWS S3 </a:t>
            </a:r>
            <a:r>
              <a:rPr lang="en-US" dirty="0">
                <a:sym typeface="Wingdings" pitchFamily="2" charset="2"/>
              </a:rPr>
              <a:t> Vertica</a:t>
            </a:r>
          </a:p>
          <a:p>
            <a:pPr lvl="1"/>
            <a:r>
              <a:rPr lang="en-US" dirty="0">
                <a:sym typeface="Wingdings" pitchFamily="2" charset="2"/>
              </a:rPr>
              <a:t>OLTP databases  Vertica</a:t>
            </a:r>
          </a:p>
          <a:p>
            <a:pPr lvl="1"/>
            <a:r>
              <a:rPr lang="en-US" dirty="0">
                <a:sym typeface="Wingdings" pitchFamily="2" charset="2"/>
              </a:rPr>
              <a:t>Logs  Vertica</a:t>
            </a:r>
          </a:p>
          <a:p>
            <a:pPr lvl="1"/>
            <a:r>
              <a:rPr lang="en-US" dirty="0">
                <a:sym typeface="Wingdings" pitchFamily="2" charset="2"/>
              </a:rPr>
              <a:t>…</a:t>
            </a:r>
          </a:p>
          <a:p>
            <a:r>
              <a:rPr lang="en-US" dirty="0">
                <a:sym typeface="Wingdings" pitchFamily="2" charset="2"/>
              </a:rPr>
              <a:t>Online query system using SQL</a:t>
            </a:r>
            <a:br>
              <a:rPr lang="en-US" dirty="0">
                <a:sym typeface="Wingdings" pitchFamily="2" charset="2"/>
              </a:rPr>
            </a:br>
            <a:r>
              <a:rPr lang="en-US" sz="2400" dirty="0"/>
              <a:t>city operators could easily interact with the data without knowing about the underlying technologies</a:t>
            </a:r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10D9AF-CC34-824B-A015-9360ECBD1D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3121" t="7411"/>
          <a:stretch/>
        </p:blipFill>
        <p:spPr>
          <a:xfrm>
            <a:off x="5747658" y="1943551"/>
            <a:ext cx="6409034" cy="345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90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D9573-D3A7-4042-811D-004856C1C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Generation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F820B-30B6-794B-9BCD-CE5F22852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(in JSON format) was ingested through ad hoc ETL jobs </a:t>
            </a:r>
          </a:p>
          <a:p>
            <a:r>
              <a:rPr lang="en-US" dirty="0"/>
              <a:t>Lack of a formal schema communication mechanism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duplicate data</a:t>
            </a:r>
          </a:p>
          <a:p>
            <a:r>
              <a:rPr lang="en-US" dirty="0"/>
              <a:t>E</a:t>
            </a:r>
            <a:r>
              <a:rPr lang="en-US" dirty="0">
                <a:sym typeface="Wingdings" pitchFamily="2" charset="2"/>
              </a:rPr>
              <a:t>xpensive scaling</a:t>
            </a:r>
          </a:p>
        </p:txBody>
      </p:sp>
    </p:spTree>
    <p:extLst>
      <p:ext uri="{BB962C8B-B14F-4D97-AF65-F5344CB8AC3E}">
        <p14:creationId xmlns:p14="http://schemas.microsoft.com/office/powerpoint/2010/main" val="968461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DCF76-8FD5-934D-B1F5-A02E9007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 2 (2015-2016)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17D0E1-3BB4-FF4D-B55E-A66810D2AB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Hadoop data lake (all raw data was ingested from different online data stores only once and with no transformation during ingestion)</a:t>
            </a:r>
          </a:p>
          <a:p>
            <a:r>
              <a:rPr lang="en-US" dirty="0"/>
              <a:t>Access data</a:t>
            </a:r>
          </a:p>
          <a:p>
            <a:pPr lvl="1"/>
            <a:r>
              <a:rPr lang="en-US" dirty="0"/>
              <a:t>Presto: interactive ad hoc user queries</a:t>
            </a:r>
          </a:p>
          <a:p>
            <a:pPr lvl="1"/>
            <a:r>
              <a:rPr lang="en-US" dirty="0"/>
              <a:t>Apache Spark: programmatic access to raw data</a:t>
            </a:r>
          </a:p>
          <a:p>
            <a:pPr lvl="1"/>
            <a:r>
              <a:rPr lang="en-US" dirty="0"/>
              <a:t>Apache Hive: heavy queries</a:t>
            </a:r>
          </a:p>
          <a:p>
            <a:r>
              <a:rPr lang="en-US" dirty="0"/>
              <a:t>All data modeling and transformation only happened in Hadoop</a:t>
            </a:r>
          </a:p>
          <a:p>
            <a:r>
              <a:rPr lang="en-US" dirty="0"/>
              <a:t>Critical tables were transferred to the data warehouse </a:t>
            </a:r>
          </a:p>
          <a:p>
            <a:pPr lvl="1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quick SQL queries </a:t>
            </a:r>
          </a:p>
          <a:p>
            <a:pPr lvl="1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l</a:t>
            </a:r>
            <a:r>
              <a:rPr lang="en-US" dirty="0"/>
              <a:t>ower operational cost</a:t>
            </a:r>
            <a:endParaRPr lang="el-GR" dirty="0"/>
          </a:p>
          <a:p>
            <a:r>
              <a:rPr lang="en-US" dirty="0"/>
              <a:t>Transition from JSON </a:t>
            </a:r>
            <a:r>
              <a:rPr lang="en-US" dirty="0">
                <a:sym typeface="Wingdings" pitchFamily="2" charset="2"/>
              </a:rPr>
              <a:t>to </a:t>
            </a:r>
            <a:r>
              <a:rPr lang="en-US" dirty="0"/>
              <a:t>Apache Parquet </a:t>
            </a:r>
          </a:p>
          <a:p>
            <a:pPr lvl="1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higher compression</a:t>
            </a:r>
          </a:p>
          <a:p>
            <a:pPr lvl="1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integration with Apache Spark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790B62-628F-B442-97BC-3EBC06B244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62433"/>
            <a:ext cx="5938600" cy="326192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AD125B4-90AB-0B47-85B3-D373D18F5988}"/>
              </a:ext>
            </a:extLst>
          </p:cNvPr>
          <p:cNvSpPr/>
          <p:nvPr/>
        </p:nvSpPr>
        <p:spPr>
          <a:xfrm>
            <a:off x="7216982" y="1587863"/>
            <a:ext cx="35466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222222"/>
                </a:solidFill>
                <a:effectLst/>
                <a:latin typeface="UberMoveText-Regular"/>
              </a:rPr>
              <a:t>10,000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UberMoveText-Regular"/>
              </a:rPr>
              <a:t>vcores</a:t>
            </a:r>
            <a:r>
              <a:rPr lang="en-US" b="0" i="0" dirty="0">
                <a:solidFill>
                  <a:srgbClr val="222222"/>
                </a:solidFill>
                <a:effectLst/>
                <a:latin typeface="UberMoveText-Regular"/>
              </a:rPr>
              <a:t> </a:t>
            </a:r>
          </a:p>
          <a:p>
            <a:pPr algn="ctr"/>
            <a:r>
              <a:rPr lang="en-US" b="0" i="0" dirty="0">
                <a:solidFill>
                  <a:srgbClr val="222222"/>
                </a:solidFill>
                <a:effectLst/>
                <a:latin typeface="UberMoveText-Regular"/>
              </a:rPr>
              <a:t>&gt; 100,000 running batch jobs / day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11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49CF1-A036-6244-91A7-A0659A06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Generation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13317-1857-5B46-BCE5-7F61314F14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Massive amount of small files stored in HDFS </a:t>
            </a:r>
            <a:r>
              <a:rPr lang="en-US" dirty="0">
                <a:sym typeface="Wingdings" pitchFamily="2" charset="2"/>
              </a:rPr>
              <a:t> pressure on HDFS </a:t>
            </a:r>
            <a:r>
              <a:rPr lang="en-US" dirty="0" err="1">
                <a:sym typeface="Wingdings" pitchFamily="2" charset="2"/>
              </a:rPr>
              <a:t>NameNodes</a:t>
            </a:r>
            <a:endParaRPr lang="en-US" dirty="0">
              <a:sym typeface="Wingdings" pitchFamily="2" charset="2"/>
            </a:endParaRPr>
          </a:p>
          <a:p>
            <a:r>
              <a:rPr lang="en-US" dirty="0"/>
              <a:t>New data was accessible to users once every 24 hours </a:t>
            </a:r>
            <a:r>
              <a:rPr lang="en-US" dirty="0">
                <a:sym typeface="Wingdings" pitchFamily="2" charset="2"/>
              </a:rPr>
              <a:t> no </a:t>
            </a:r>
            <a:r>
              <a:rPr lang="en-US" dirty="0"/>
              <a:t>real-time decisions</a:t>
            </a:r>
          </a:p>
          <a:p>
            <a:r>
              <a:rPr lang="en-US" dirty="0"/>
              <a:t>HDFS and Parquet do not support data updates (all ingestion jobs needed to create new snapshots from the updated source data)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ingest the new snapshot into Hadoop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convert it into Parquet format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swap the output tables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view the new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C4C2D8-11D8-9546-9B48-B90C5A744F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8637" r="2241"/>
          <a:stretch/>
        </p:blipFill>
        <p:spPr>
          <a:xfrm>
            <a:off x="6172202" y="2385025"/>
            <a:ext cx="5903684" cy="304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26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7FD95-9871-1242-8B10-E0EF174F5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Pain points in gen2</a:t>
            </a:r>
            <a:r>
              <a:rPr lang="el-GR" dirty="0"/>
              <a:t>, </a:t>
            </a:r>
            <a:r>
              <a:rPr lang="en-US" dirty="0"/>
              <a:t>solutions adopted in gen3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143FA-ECDC-4444-8FAD-BB04ABE230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HDFS scalability limitation: </a:t>
            </a:r>
            <a:r>
              <a:rPr lang="en-US" dirty="0"/>
              <a:t>HDFS is bottlenecked by its </a:t>
            </a:r>
            <a:r>
              <a:rPr lang="en-US" dirty="0" err="1"/>
              <a:t>NameNode</a:t>
            </a:r>
            <a:r>
              <a:rPr lang="en-US" dirty="0"/>
              <a:t> capacity (if data size &gt; 50-100 PB)</a:t>
            </a:r>
          </a:p>
          <a:p>
            <a:pPr marL="457200" lvl="1" indent="0">
              <a:buNone/>
            </a:pPr>
            <a:r>
              <a:rPr lang="en-US" b="1" dirty="0"/>
              <a:t>Solution:</a:t>
            </a:r>
            <a:r>
              <a:rPr lang="en-US" dirty="0"/>
              <a:t> control number of small files, move data to separate clusters</a:t>
            </a:r>
          </a:p>
          <a:p>
            <a:r>
              <a:rPr lang="en-US" b="1" dirty="0"/>
              <a:t>Faster data in Hadoop: </a:t>
            </a:r>
            <a:r>
              <a:rPr lang="en-US" dirty="0"/>
              <a:t>24-hr data latency</a:t>
            </a:r>
          </a:p>
          <a:p>
            <a:pPr lvl="1"/>
            <a:r>
              <a:rPr lang="en-US" b="1" dirty="0"/>
              <a:t>Solution:</a:t>
            </a:r>
            <a:r>
              <a:rPr lang="en-US" dirty="0"/>
              <a:t> incremental ingestion of only updated and new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862A2D-99B5-A144-AEDF-5FCBDAD06A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Support of updates and deletes in Hadoop and Parquet: </a:t>
            </a:r>
            <a:r>
              <a:rPr lang="en-US" dirty="0"/>
              <a:t>ingest all updates at one time, once per day</a:t>
            </a:r>
          </a:p>
          <a:p>
            <a:pPr lvl="1"/>
            <a:r>
              <a:rPr lang="en-US" b="1" dirty="0"/>
              <a:t>Solution:</a:t>
            </a:r>
            <a:r>
              <a:rPr lang="en-US" dirty="0"/>
              <a:t> framework to support update/delete operations over HDFS</a:t>
            </a:r>
          </a:p>
          <a:p>
            <a:r>
              <a:rPr lang="en-US" b="1" dirty="0"/>
              <a:t>Faster ETL and modeling: </a:t>
            </a:r>
            <a:r>
              <a:rPr lang="en-US" dirty="0"/>
              <a:t>rebuild derived tables in every run</a:t>
            </a:r>
          </a:p>
          <a:p>
            <a:pPr lvl="1"/>
            <a:r>
              <a:rPr lang="en-US" b="1" dirty="0"/>
              <a:t>Solution:</a:t>
            </a:r>
            <a:r>
              <a:rPr lang="en-US" dirty="0"/>
              <a:t> pull out only the changed data from the raw source table, update the previous derived output table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204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{C9CB6435-5BEA-EA41-9802-5B1CEEDC215F}tf10001120</Template>
  <TotalTime>433</TotalTime>
  <Words>687</Words>
  <Application>Microsoft Macintosh PowerPoint</Application>
  <PresentationFormat>Widescreen</PresentationFormat>
  <Paragraphs>95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UberMoveText-Regular</vt:lpstr>
      <vt:lpstr>Wingdings</vt:lpstr>
      <vt:lpstr>Office Theme</vt:lpstr>
      <vt:lpstr>Uber &amp; Big Data  a case study</vt:lpstr>
      <vt:lpstr>Uber</vt:lpstr>
      <vt:lpstr>Generation 0 (prior to 2014)</vt:lpstr>
      <vt:lpstr>Data users</vt:lpstr>
      <vt:lpstr>Generation 1 (2014-2015)</vt:lpstr>
      <vt:lpstr>Limitations of Generation 1</vt:lpstr>
      <vt:lpstr>Generation 2 (2015-2016)</vt:lpstr>
      <vt:lpstr>Limitations of Generation 2</vt:lpstr>
      <vt:lpstr>Pain points in gen2, solutions adopted in gen3</vt:lpstr>
      <vt:lpstr>Hudi (Hadoop Upserts anD Incremental)</vt:lpstr>
      <vt:lpstr>Generation 3 (2017 – present)</vt:lpstr>
      <vt:lpstr>Generation 4 (future work)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Uber &amp; Big Data</dc:title>
  <dc:creator>Γκόγκος Χρήστος</dc:creator>
  <cp:lastModifiedBy>Γκόγκος Χρήστος</cp:lastModifiedBy>
  <cp:revision>27</cp:revision>
  <dcterms:created xsi:type="dcterms:W3CDTF">2018-10-20T09:56:55Z</dcterms:created>
  <dcterms:modified xsi:type="dcterms:W3CDTF">2018-10-22T23:25:02Z</dcterms:modified>
</cp:coreProperties>
</file>